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355" r:id="rId3"/>
    <p:sldId id="356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5775" r:id="rId17"/>
    <p:sldId id="369" r:id="rId18"/>
    <p:sldId id="370" r:id="rId19"/>
    <p:sldId id="371" r:id="rId20"/>
    <p:sldId id="372" r:id="rId21"/>
    <p:sldId id="57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현정" initials="오" lastIdx="1" clrIdx="0">
    <p:extLst>
      <p:ext uri="{19B8F6BF-5375-455C-9EA6-DF929625EA0E}">
        <p15:presenceInfo xmlns:p15="http://schemas.microsoft.com/office/powerpoint/2012/main" userId="S::ohhyunjung@mail.ulsan.ac.kr::2221bb08-2ca5-4cae-acc7-179a969d489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D125"/>
    <a:srgbClr val="001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86614" autoAdjust="0"/>
  </p:normalViewPr>
  <p:slideViewPr>
    <p:cSldViewPr snapToGrid="0" showGuides="1">
      <p:cViewPr varScale="1">
        <p:scale>
          <a:sx n="71" d="100"/>
          <a:sy n="71" d="100"/>
        </p:scale>
        <p:origin x="125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6681E-2E6A-4AC3-BF4F-F6E38BD8A134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41DE4-681C-483A-AF6D-F055FC77E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166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62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30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324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178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43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01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08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330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18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07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560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by combining the power of a heavily pre-trained model with a moderate amount of domain-specific image-text pairs, it is possible to perform pathology classification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even without having an expert-annotated training set</a:t>
            </a:r>
          </a:p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232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43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23E15-1001-4F53-B416-59FBA53988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3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3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Our fine-tuning strategy also showed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consistent performance improvement for image-text alignment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. Ablation studied were simultaneously conducted to verify the effectiveness of the proposed fine-tuning method.</a:t>
            </a:r>
          </a:p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281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806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conventional text augmentation is useless in the medical domain due to being 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distort the semantics</a:t>
            </a:r>
          </a:p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6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72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208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41DE4-681C-483A-AF6D-F055FC77E42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3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8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9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4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0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3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4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4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0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9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5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402A5-B0BB-4A55-921A-D27F9A420C3B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90936-0344-4277-80D5-E8327B957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4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8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459A7B6-B906-417A-8EE5-1BF68375F7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9966" y="2138198"/>
            <a:ext cx="11091767" cy="860676"/>
          </a:xfrm>
        </p:spPr>
        <p:txBody>
          <a:bodyPr anchor="ctr">
            <a:noAutofit/>
          </a:bodyPr>
          <a:lstStyle>
            <a:lvl1pPr algn="l">
              <a:defRPr sz="5400">
                <a:latin typeface="+mj-ea"/>
                <a:ea typeface="+mj-ea"/>
              </a:defRPr>
            </a:lvl1pPr>
          </a:lstStyle>
          <a:p>
            <a:r>
              <a:rPr lang="en-US" sz="25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Significantly Improving Zero-Shot X-ray Pathology Classification </a:t>
            </a:r>
            <a:br>
              <a:rPr lang="en-US" sz="25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</a:br>
            <a:r>
              <a:rPr lang="en-US" sz="25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via Fine-tuning Pre-trained Image-Text Encoders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B0DAECA-00C0-4CFB-8058-4D8533E82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400" y="3567501"/>
            <a:ext cx="6799078" cy="2350894"/>
          </a:xfrm>
          <a:noFill/>
        </p:spPr>
        <p:txBody>
          <a:bodyPr>
            <a:noAutofit/>
          </a:bodyPr>
          <a:lstStyle>
            <a:lvl1pPr marL="0" indent="0" algn="l" latinLnBrk="1">
              <a:lnSpc>
                <a:spcPct val="90000"/>
              </a:lnSpc>
              <a:buNone/>
              <a:defRPr sz="1400" i="1">
                <a:solidFill>
                  <a:schemeClr val="accent3">
                    <a:lumMod val="75000"/>
                  </a:schemeClr>
                </a:solidFill>
                <a:latin typeface="Adobe 명조 Std M" panose="02020600000000000000" pitchFamily="18" charset="-127"/>
                <a:ea typeface="Adobe 명조 Std M" panose="02020600000000000000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r"/>
            <a:endParaRPr lang="en-US" altLang="ko-KR" sz="2000" i="0" dirty="0">
              <a:latin typeface="+mn-lt"/>
            </a:endParaRPr>
          </a:p>
          <a:p>
            <a:pPr algn="r"/>
            <a:r>
              <a:rPr lang="en-US" altLang="ko-KR" sz="2000" b="1" i="0" dirty="0" err="1">
                <a:latin typeface="+mn-lt"/>
              </a:rPr>
              <a:t>Jeeyoung</a:t>
            </a:r>
            <a:r>
              <a:rPr lang="en-US" altLang="ko-KR" sz="2000" b="1" i="0" dirty="0">
                <a:latin typeface="+mn-lt"/>
              </a:rPr>
              <a:t> Kim</a:t>
            </a:r>
          </a:p>
          <a:p>
            <a:pPr algn="r"/>
            <a:r>
              <a:rPr lang="en-US" altLang="ko-KR" sz="1600" i="0" dirty="0">
                <a:latin typeface="+mn-lt"/>
              </a:rPr>
              <a:t>University of Ulsan College of Medicine, </a:t>
            </a:r>
          </a:p>
          <a:p>
            <a:pPr algn="r"/>
            <a:r>
              <a:rPr lang="en-US" altLang="ko-KR" sz="1600" i="0" dirty="0">
                <a:latin typeface="+mn-lt"/>
              </a:rPr>
              <a:t>Asan Medical Center</a:t>
            </a:r>
          </a:p>
          <a:p>
            <a:pPr algn="r"/>
            <a:r>
              <a:rPr lang="en-US" altLang="ko-KR" sz="1600" i="0" dirty="0">
                <a:latin typeface="+mn-lt"/>
              </a:rPr>
              <a:t>77imjee@gmail.com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D8AAFA1-E755-46B2-9C3C-5DD933C15317}"/>
              </a:ext>
            </a:extLst>
          </p:cNvPr>
          <p:cNvCxnSpPr>
            <a:cxnSpLocks/>
          </p:cNvCxnSpPr>
          <p:nvPr/>
        </p:nvCxnSpPr>
        <p:spPr>
          <a:xfrm>
            <a:off x="1089723" y="2918222"/>
            <a:ext cx="107451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820B6B24-4F4C-497D-85DE-6641ECCD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7" y="183360"/>
            <a:ext cx="1105360" cy="4216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8C1E11-D43F-4AFB-A296-CB0FA2887147}"/>
              </a:ext>
            </a:extLst>
          </p:cNvPr>
          <p:cNvSpPr/>
          <p:nvPr/>
        </p:nvSpPr>
        <p:spPr>
          <a:xfrm>
            <a:off x="763137" y="224434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그림 11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BA32D2D6-F048-4D11-AFF2-C46E2DA12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826" y="6353846"/>
            <a:ext cx="1014021" cy="280268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A051F948-D068-4C96-80A4-1D0352171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909" y="6351990"/>
            <a:ext cx="1150361" cy="267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D83B06-3B81-433B-AAD1-5C1E4491956D}"/>
              </a:ext>
            </a:extLst>
          </p:cNvPr>
          <p:cNvSpPr txBox="1"/>
          <p:nvPr/>
        </p:nvSpPr>
        <p:spPr>
          <a:xfrm>
            <a:off x="1089723" y="5148170"/>
            <a:ext cx="1890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ea typeface="함초롬돋움" panose="020B0604000101010101" pitchFamily="50" charset="-127"/>
                <a:cs typeface="Arial" panose="020B0604020202020204" pitchFamily="34" charset="0"/>
              </a:rPr>
              <a:t>2023.02.22 </a:t>
            </a:r>
            <a:r>
              <a:rPr lang="en-US" altLang="ko-KR" sz="2000" dirty="0">
                <a:ea typeface="함초롬돋움" panose="020B0604000101010101" pitchFamily="50" charset="-127"/>
                <a:cs typeface="Arial" panose="020B0604020202020204" pitchFamily="34" charset="0"/>
              </a:rPr>
              <a:t>Wed</a:t>
            </a:r>
            <a:endParaRPr lang="ko-KR" altLang="en-US" sz="2000" dirty="0"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0D590-465D-464E-87EA-26EE8848C8A3}"/>
              </a:ext>
            </a:extLst>
          </p:cNvPr>
          <p:cNvSpPr txBox="1"/>
          <p:nvPr/>
        </p:nvSpPr>
        <p:spPr>
          <a:xfrm>
            <a:off x="949966" y="2967335"/>
            <a:ext cx="84160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Jongseong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 Jang, </a:t>
            </a:r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Daeun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 Kyung, Seung Hwan Kim, </a:t>
            </a:r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Honglak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 Lee, </a:t>
            </a:r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Kyunghoon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 Bae, </a:t>
            </a:r>
            <a:r>
              <a:rPr lang="en-US" altLang="ko-KR" sz="1500" b="1" dirty="0">
                <a:latin typeface="Arial" panose="020B0604020202020204" pitchFamily="34" charset="0"/>
                <a:cs typeface="Arial" panose="020B0604020202020204" pitchFamily="34" charset="0"/>
              </a:rPr>
              <a:t>Edward Choi</a:t>
            </a:r>
            <a:endParaRPr lang="ko-KR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373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Datasets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4B5676E-1E27-4EE5-ABC6-A7BA13B302B9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9950885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MIMIC-CXR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for fine-tuning, extract “Findings” or “Impression” section. If the section is not extracted by the rule-base method, we use the last paragraph of those samples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CheXpert :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validation set for model selection and the test set for evaluation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PadChest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: use test set to evaluate zero-shot classification, image-text alignment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Open-I chest X-ray dataset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: use for evaluating image-text similarity and the labelled one for zero-shot classification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022B95-CDEF-6E8A-4567-115CD11C8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593" y="4106777"/>
            <a:ext cx="6340813" cy="250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23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4B5676E-1E27-4EE5-ABC6-A7BA13B302B9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9950885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multi-modal contrastive learning framework pre-trained on 400M image-text pairs. CLIP uses InfoNCE loss to maximize mutual information of latent vectors from image and text encoders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SLIP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multi-task learning framework that enhances the representation quality by combining image self-supervised learning with CLIP pre-training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UniCLIP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: unified framework for visual-language pre-training that improves data efficiency by integrating inter and intra domain pairs’ contrastive loss into a single universal space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text encoder : BERT (base) model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image encoder : </a:t>
            </a:r>
            <a:r>
              <a:rPr lang="en-US" altLang="ko-KR" sz="1800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-B/16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91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Experiments – Implementation Details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4B5676E-1E27-4EE5-ABC6-A7BA13B302B9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9950885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Augmentation :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random crop with large ratio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- reduce the intensity of augmentation to avoid information loss (CLIP -  resized crop, SLIP, UniCLIP – color jitter, random crop)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random text augmentation –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sentences are sampled from each report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relaxation loss threshold is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, and the slope coefficient is fixed at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set the image resolution to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224 x 224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2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Zero-shot classification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116BCB-7D54-01FA-D90D-F63143F36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94" b="30295"/>
          <a:stretch/>
        </p:blipFill>
        <p:spPr>
          <a:xfrm>
            <a:off x="337457" y="1810121"/>
            <a:ext cx="5139945" cy="3556536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ACDC88D-2254-9C6E-4B42-94A852F30E2D}"/>
              </a:ext>
            </a:extLst>
          </p:cNvPr>
          <p:cNvSpPr txBox="1">
            <a:spLocks/>
          </p:cNvSpPr>
          <p:nvPr/>
        </p:nvSpPr>
        <p:spPr>
          <a:xfrm>
            <a:off x="5584371" y="2394858"/>
            <a:ext cx="6063343" cy="297179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construct positive and negative prompts such as “Atelectasis” and “No Atelectasis” for each pathology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calculate the softmax probability of each pathology through the cosine similarity between the target image embedding and the embedding of the positive/negative prompt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FCF65BD-6D73-9794-01F3-E8C5FCA025DC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9950885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51820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Image-Text alignment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E71263C-B26F-7D3E-D532-080923C9F1F4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9950885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 medical report, each sentence generally contains different label information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We calculate the cosine similarity between image embedding and report embedding for each X-ray-Report pair for report-level evaluation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We also calculate the average similarity between the image and sentence embedding for all sentences in the corresponding report to measure sentence-level alignment</a:t>
            </a:r>
          </a:p>
        </p:txBody>
      </p:sp>
    </p:spTree>
    <p:extLst>
      <p:ext uri="{BB962C8B-B14F-4D97-AF65-F5344CB8AC3E}">
        <p14:creationId xmlns:p14="http://schemas.microsoft.com/office/powerpoint/2010/main" val="498557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Results – Zero-shot classification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FE546A-24F1-F763-F691-196A0F66E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15" y="1586847"/>
            <a:ext cx="10116732" cy="42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2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Results – Zero-shot classification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996C0A-6A09-EBB5-3F64-7C007CCC4F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759"/>
          <a:stretch/>
        </p:blipFill>
        <p:spPr>
          <a:xfrm>
            <a:off x="2971742" y="1361320"/>
            <a:ext cx="6091013" cy="534427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3FC48D2-AC1A-160D-523E-A8B38B84F088}"/>
              </a:ext>
            </a:extLst>
          </p:cNvPr>
          <p:cNvSpPr/>
          <p:nvPr/>
        </p:nvSpPr>
        <p:spPr>
          <a:xfrm>
            <a:off x="3055172" y="1775012"/>
            <a:ext cx="5905948" cy="4733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DA22E0-5FA6-CB21-FC1A-7618AE273068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9950885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CheXpert</a:t>
            </a:r>
          </a:p>
        </p:txBody>
      </p:sp>
    </p:spTree>
    <p:extLst>
      <p:ext uri="{BB962C8B-B14F-4D97-AF65-F5344CB8AC3E}">
        <p14:creationId xmlns:p14="http://schemas.microsoft.com/office/powerpoint/2010/main" val="199458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Results – Image-text alignment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06FB63-9FEC-610A-A46F-E6CAD1895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654" y="1728474"/>
            <a:ext cx="6922692" cy="442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0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Results – Ablation study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D2482C-C966-32BB-5948-3BBBDD4A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5" y="1393435"/>
            <a:ext cx="10933069" cy="49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09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Results – Ablation study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7390DA-7B25-88DF-1109-4D8474D1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651" y="1728474"/>
            <a:ext cx="6044698" cy="410293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5D38DAC4-C2E0-3A8A-EEA8-CC5A4020FCDE}"/>
              </a:ext>
            </a:extLst>
          </p:cNvPr>
          <p:cNvSpPr/>
          <p:nvPr/>
        </p:nvSpPr>
        <p:spPr>
          <a:xfrm>
            <a:off x="3463963" y="1828800"/>
            <a:ext cx="408791" cy="40879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8FA2A19C-42DF-9B10-35A7-E76C5747237F}"/>
              </a:ext>
            </a:extLst>
          </p:cNvPr>
          <p:cNvSpPr/>
          <p:nvPr/>
        </p:nvSpPr>
        <p:spPr>
          <a:xfrm>
            <a:off x="7100048" y="1828800"/>
            <a:ext cx="408791" cy="40879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11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8772324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4B5676E-1E27-4EE5-ABC6-A7BA13B302B9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10988655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 the medical imaging domain,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qualified experts are required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to create labeled samples.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Recent studies tackled this problem with some success by taking advantage of the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powerful pre-trained models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trained on large-scale general domain data</a:t>
            </a: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self-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supervisingly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trained via contrastive learning on approximately 400M image-text pairs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demonstrated impressive zero-shot classifications that outperformed in lots of datasets</a:t>
            </a:r>
          </a:p>
          <a:p>
            <a:pPr>
              <a:lnSpc>
                <a:spcPct val="130000"/>
              </a:lnSpc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CheXzero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used CLIP’s generalization capability by fine-tuning it with over than 200,000 pairs of CXR and reports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perform zero-shot classification and successfully matching the performance of board-certificated radiologists</a:t>
            </a:r>
          </a:p>
          <a:p>
            <a:pPr lvl="1">
              <a:lnSpc>
                <a:spcPct val="13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it is possible to perform pathology classification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even without having an expert-annotated training set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6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E71263C-B26F-7D3E-D532-080923C9F1F4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10237542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 this paper, we propose a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simple yet effective fine-tuning strategy for medical image-text multi-modal learning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, which consists of two ways,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random sentence sampling, and loss relaxation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Our fine-tuning strategy improves zero-shot pathology classification performance in all three CLIP-based frameworks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 addition, our proposed method significantly outperformed board-certified radiologists without additional label information</a:t>
            </a:r>
          </a:p>
        </p:txBody>
      </p:sp>
    </p:spTree>
    <p:extLst>
      <p:ext uri="{BB962C8B-B14F-4D97-AF65-F5344CB8AC3E}">
        <p14:creationId xmlns:p14="http://schemas.microsoft.com/office/powerpoint/2010/main" val="983755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43899-48C7-401B-A6C9-B45FB5AE9011}"/>
              </a:ext>
            </a:extLst>
          </p:cNvPr>
          <p:cNvSpPr txBox="1">
            <a:spLocks/>
          </p:cNvSpPr>
          <p:nvPr/>
        </p:nvSpPr>
        <p:spPr>
          <a:xfrm>
            <a:off x="27875" y="1"/>
            <a:ext cx="4876337" cy="875203"/>
          </a:xfrm>
          <a:prstGeom prst="rect">
            <a:avLst/>
          </a:prstGeom>
          <a:noFill/>
        </p:spPr>
        <p:txBody>
          <a:bodyPr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511" indent="0" defTabSz="914377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None/>
              <a:defRPr/>
            </a:pPr>
            <a:r>
              <a:rPr kumimoji="1" lang="en-US" altLang="ko-KR" sz="4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Collaborators</a:t>
            </a:r>
            <a:endParaRPr kumimoji="1" lang="en-US" altLang="ko-KR" sz="4000" b="1" kern="11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9E66ADC-D562-4FEA-9CE1-A953A48A69D5}"/>
              </a:ext>
            </a:extLst>
          </p:cNvPr>
          <p:cNvGrpSpPr/>
          <p:nvPr/>
        </p:nvGrpSpPr>
        <p:grpSpPr>
          <a:xfrm>
            <a:off x="410155" y="1641309"/>
            <a:ext cx="11371692" cy="4534152"/>
            <a:chOff x="410155" y="1641309"/>
            <a:chExt cx="11371692" cy="453415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1F0A9979-AE20-48DE-9E3B-E6234BF28EDB}"/>
                </a:ext>
              </a:extLst>
            </p:cNvPr>
            <p:cNvGrpSpPr/>
            <p:nvPr/>
          </p:nvGrpSpPr>
          <p:grpSpPr>
            <a:xfrm>
              <a:off x="410155" y="1641309"/>
              <a:ext cx="3514670" cy="1732462"/>
              <a:chOff x="410155" y="1641309"/>
              <a:chExt cx="2640771" cy="1732462"/>
            </a:xfrm>
          </p:grpSpPr>
          <p:sp>
            <p:nvSpPr>
              <p:cNvPr id="67" name="Rectangle 27">
                <a:extLst>
                  <a:ext uri="{FF2B5EF4-FFF2-40B4-BE49-F238E27FC236}">
                    <a16:creationId xmlns:a16="http://schemas.microsoft.com/office/drawing/2014/main" id="{02540978-8123-4735-8E1B-CAF2DBCCBEEF}"/>
                  </a:ext>
                </a:extLst>
              </p:cNvPr>
              <p:cNvSpPr/>
              <p:nvPr/>
            </p:nvSpPr>
            <p:spPr>
              <a:xfrm>
                <a:off x="410155" y="1641309"/>
                <a:ext cx="2640771" cy="17324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tabLst>
                    <a:tab pos="1346166" algn="l"/>
                  </a:tabLst>
                  <a:defRPr/>
                </a:pPr>
                <a:r>
                  <a:rPr kumimoji="1" lang="en-US" altLang="ko-KR" sz="1600" b="1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Radiology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tabLst>
                    <a:tab pos="1346166" algn="l"/>
                  </a:tabLst>
                  <a:defRPr/>
                </a:pPr>
                <a:endParaRPr kumimoji="1" lang="en-US" altLang="ko-KR" sz="14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Joon Beom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Seo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,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SangMin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Lee</a:t>
                </a:r>
                <a:r>
                  <a:rPr kumimoji="1" lang="en-US" altLang="ko-KR" sz="1200" kern="1100" baseline="300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A,B</a:t>
                </a:r>
                <a:endParaRPr kumimoji="1" lang="en-US" altLang="ko-KR" sz="12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Dong Hyun, Yang, Hyung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Jin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Won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Ho Sung Kim, Seung Chai Jung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Ji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Eun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Park, So Jung Lee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Jeong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Hyun Lee,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Gilsun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Hong</a:t>
                </a: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0B633E4B-78DB-49D4-A62B-A1E3454B14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489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99B3D96-B38D-40B3-8F6F-C35604B9C90E}"/>
                </a:ext>
              </a:extLst>
            </p:cNvPr>
            <p:cNvGrpSpPr/>
            <p:nvPr/>
          </p:nvGrpSpPr>
          <p:grpSpPr>
            <a:xfrm>
              <a:off x="4470711" y="1641309"/>
              <a:ext cx="3514667" cy="1030731"/>
              <a:chOff x="3461081" y="1641310"/>
              <a:chExt cx="2640769" cy="1030731"/>
            </a:xfrm>
          </p:grpSpPr>
          <p:sp>
            <p:nvSpPr>
              <p:cNvPr id="65" name="Rectangle 27">
                <a:extLst>
                  <a:ext uri="{FF2B5EF4-FFF2-40B4-BE49-F238E27FC236}">
                    <a16:creationId xmlns:a16="http://schemas.microsoft.com/office/drawing/2014/main" id="{9FB71EE9-90C4-410F-8A6D-0213695ECF5E}"/>
                  </a:ext>
                </a:extLst>
              </p:cNvPr>
              <p:cNvSpPr/>
              <p:nvPr/>
            </p:nvSpPr>
            <p:spPr>
              <a:xfrm>
                <a:off x="3461081" y="1641310"/>
                <a:ext cx="2640769" cy="1030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Pathology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2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Hyunjeong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Go,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Gyuheon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Choi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Gyungyub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Gong, Dong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Eun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Song</a:t>
                </a:r>
                <a:r>
                  <a:rPr kumimoji="1" lang="en-US" altLang="ko-KR" sz="1051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</a:t>
                </a:r>
                <a:endParaRPr kumimoji="1" lang="en-US" altLang="ko-KR" sz="8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591F8946-7C73-4DA2-8561-B71EF055D2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9809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664FEC7-EA90-4C52-9C8D-CBF9F99E1730}"/>
                </a:ext>
              </a:extLst>
            </p:cNvPr>
            <p:cNvGrpSpPr/>
            <p:nvPr/>
          </p:nvGrpSpPr>
          <p:grpSpPr>
            <a:xfrm>
              <a:off x="8531263" y="1641309"/>
              <a:ext cx="3250584" cy="1104598"/>
              <a:chOff x="6512005" y="1641311"/>
              <a:chExt cx="2442348" cy="1104598"/>
            </a:xfrm>
          </p:grpSpPr>
          <p:sp>
            <p:nvSpPr>
              <p:cNvPr id="63" name="Rectangle 27">
                <a:extLst>
                  <a:ext uri="{FF2B5EF4-FFF2-40B4-BE49-F238E27FC236}">
                    <a16:creationId xmlns:a16="http://schemas.microsoft.com/office/drawing/2014/main" id="{099EC5B9-97F4-48AF-B271-536E8F4A790A}"/>
                  </a:ext>
                </a:extLst>
              </p:cNvPr>
              <p:cNvSpPr/>
              <p:nvPr/>
            </p:nvSpPr>
            <p:spPr>
              <a:xfrm>
                <a:off x="6512005" y="1641311"/>
                <a:ext cx="2442348" cy="110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Cardiology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Jaekwan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Song,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Jongmin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Song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Young-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Hak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Kim</a:t>
                </a:r>
                <a:endParaRPr kumimoji="1" lang="en-US" altLang="ko-KR" sz="6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0807F48-9EBC-43BF-B2A8-A0910FEFAB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7545" y="2085809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CD2A81C-096B-41D5-86DA-146E824713AF}"/>
                </a:ext>
              </a:extLst>
            </p:cNvPr>
            <p:cNvGrpSpPr/>
            <p:nvPr/>
          </p:nvGrpSpPr>
          <p:grpSpPr>
            <a:xfrm>
              <a:off x="445145" y="3557370"/>
              <a:ext cx="3217298" cy="882999"/>
              <a:chOff x="9364507" y="2730500"/>
              <a:chExt cx="2417339" cy="882999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1073625-438D-4F9B-919F-B88E3339FB97}"/>
                  </a:ext>
                </a:extLst>
              </p:cNvPr>
              <p:cNvSpPr/>
              <p:nvPr/>
            </p:nvSpPr>
            <p:spPr>
              <a:xfrm>
                <a:off x="9364507" y="2730500"/>
                <a:ext cx="2417339" cy="882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Anesthesiology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Sung-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Hoon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Kim,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Eun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Ho Lee</a:t>
                </a:r>
                <a:r>
                  <a:rPr kumimoji="1" lang="en-US" altLang="ko-KR" sz="10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</a:t>
                </a:r>
                <a:endParaRPr kumimoji="1" lang="en-US" altLang="ko-KR" sz="9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A7F0C3F2-EEB8-4C2A-B7EB-367F3C305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51" y="31750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929477C-A4C0-4A9C-ABE4-9769A922F465}"/>
                </a:ext>
              </a:extLst>
            </p:cNvPr>
            <p:cNvGrpSpPr/>
            <p:nvPr/>
          </p:nvGrpSpPr>
          <p:grpSpPr>
            <a:xfrm>
              <a:off x="4467490" y="3557370"/>
              <a:ext cx="3252286" cy="1547796"/>
              <a:chOff x="410157" y="4769200"/>
              <a:chExt cx="2443627" cy="1547796"/>
            </a:xfrm>
          </p:grpSpPr>
          <p:sp>
            <p:nvSpPr>
              <p:cNvPr id="59" name="Rectangle 27">
                <a:extLst>
                  <a:ext uri="{FF2B5EF4-FFF2-40B4-BE49-F238E27FC236}">
                    <a16:creationId xmlns:a16="http://schemas.microsoft.com/office/drawing/2014/main" id="{249F874B-28C5-4976-B186-5671A89CF986}"/>
                  </a:ext>
                </a:extLst>
              </p:cNvPr>
              <p:cNvSpPr/>
              <p:nvPr/>
            </p:nvSpPr>
            <p:spPr>
              <a:xfrm>
                <a:off x="410157" y="4769200"/>
                <a:ext cx="2429471" cy="154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Neurology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Dong-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Wha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Kang,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Chongsik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Lee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Jaehong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Lee,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Sangbeom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Jun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Misun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Kwon,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Beomjun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Kim, Sun Kwon,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Eun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-Jae Lee</a:t>
                </a:r>
                <a:r>
                  <a:rPr kumimoji="1" lang="en-US" altLang="ko-KR" sz="8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</a:t>
                </a:r>
                <a:endParaRPr kumimoji="1" lang="en-US" altLang="ko-KR" sz="6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3C34DB4-7CD0-4BE9-8049-1248854E8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489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E871491-CEA5-4793-96AF-140D99AB28F5}"/>
                </a:ext>
              </a:extLst>
            </p:cNvPr>
            <p:cNvGrpSpPr/>
            <p:nvPr/>
          </p:nvGrpSpPr>
          <p:grpSpPr>
            <a:xfrm>
              <a:off x="8391200" y="3557370"/>
              <a:ext cx="3351368" cy="1104598"/>
              <a:chOff x="3458661" y="4769200"/>
              <a:chExt cx="2518073" cy="1104598"/>
            </a:xfrm>
          </p:grpSpPr>
          <p:sp>
            <p:nvSpPr>
              <p:cNvPr id="57" name="Rectangle 27">
                <a:extLst>
                  <a:ext uri="{FF2B5EF4-FFF2-40B4-BE49-F238E27FC236}">
                    <a16:creationId xmlns:a16="http://schemas.microsoft.com/office/drawing/2014/main" id="{7682E4B2-1CBB-433F-90E3-82980E8A5AF9}"/>
                  </a:ext>
                </a:extLst>
              </p:cNvPr>
              <p:cNvSpPr/>
              <p:nvPr/>
            </p:nvSpPr>
            <p:spPr>
              <a:xfrm>
                <a:off x="3458661" y="4769200"/>
                <a:ext cx="2518073" cy="1104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Surgery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Beom Seok Ko,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JongHun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Jeong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Songchuk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Kim, Tae-Yon Sung</a:t>
                </a:r>
                <a:r>
                  <a:rPr kumimoji="1" lang="en-US" altLang="ko-KR" sz="10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</a:t>
                </a:r>
                <a:endParaRPr kumimoji="1" lang="en-US" altLang="ko-KR" sz="9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20EB4AC-65A2-4A92-9883-8EECC3DBF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9809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1D3E5A5-EAA5-4AD7-B73B-732BA0347252}"/>
                </a:ext>
              </a:extLst>
            </p:cNvPr>
            <p:cNvGrpSpPr/>
            <p:nvPr/>
          </p:nvGrpSpPr>
          <p:grpSpPr>
            <a:xfrm>
              <a:off x="445146" y="5292462"/>
              <a:ext cx="3445346" cy="882999"/>
              <a:chOff x="6512006" y="4769199"/>
              <a:chExt cx="2588684" cy="882999"/>
            </a:xfrm>
          </p:grpSpPr>
          <p:sp>
            <p:nvSpPr>
              <p:cNvPr id="55" name="Rectangle 27">
                <a:extLst>
                  <a:ext uri="{FF2B5EF4-FFF2-40B4-BE49-F238E27FC236}">
                    <a16:creationId xmlns:a16="http://schemas.microsoft.com/office/drawing/2014/main" id="{C5484FB2-D29B-42CA-A29B-B0A0E1A3921B}"/>
                  </a:ext>
                </a:extLst>
              </p:cNvPr>
              <p:cNvSpPr/>
              <p:nvPr/>
            </p:nvSpPr>
            <p:spPr>
              <a:xfrm>
                <a:off x="6512006" y="4769199"/>
                <a:ext cx="2588684" cy="882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Gastroenterology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Jeongsik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Byeon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, Kang Mo Kim, Do-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hoon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Kim</a:t>
                </a: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3EA8D14-8D36-454E-B902-16334B55E6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7545" y="52197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858B092-F35A-45DE-AFC5-A95C06523A11}"/>
                </a:ext>
              </a:extLst>
            </p:cNvPr>
            <p:cNvGrpSpPr/>
            <p:nvPr/>
          </p:nvGrpSpPr>
          <p:grpSpPr>
            <a:xfrm>
              <a:off x="4441808" y="5292462"/>
              <a:ext cx="3217298" cy="882999"/>
              <a:chOff x="3439365" y="5134754"/>
              <a:chExt cx="2417339" cy="882999"/>
            </a:xfrm>
          </p:grpSpPr>
          <p:sp>
            <p:nvSpPr>
              <p:cNvPr id="53" name="Rectangle 27">
                <a:extLst>
                  <a:ext uri="{FF2B5EF4-FFF2-40B4-BE49-F238E27FC236}">
                    <a16:creationId xmlns:a16="http://schemas.microsoft.com/office/drawing/2014/main" id="{1D12D24E-4991-4645-A3B1-BB43E29BA10E}"/>
                  </a:ext>
                </a:extLst>
              </p:cNvPr>
              <p:cNvSpPr/>
              <p:nvPr/>
            </p:nvSpPr>
            <p:spPr>
              <a:xfrm>
                <a:off x="3439365" y="5134754"/>
                <a:ext cx="2417339" cy="882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600" b="1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Emergency Medicine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Dong-Woo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Seo</a:t>
                </a:r>
                <a:endParaRPr kumimoji="1" lang="en-US" altLang="ko-KR" sz="12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FF06066-E040-48FD-BD25-964E32DEC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9409" y="5585255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EC8B6B3-4739-48A2-BFEC-5D8B17DCEC52}"/>
                </a:ext>
              </a:extLst>
            </p:cNvPr>
            <p:cNvGrpSpPr/>
            <p:nvPr/>
          </p:nvGrpSpPr>
          <p:grpSpPr>
            <a:xfrm>
              <a:off x="8458894" y="5292462"/>
              <a:ext cx="3194166" cy="809132"/>
              <a:chOff x="9364507" y="5645499"/>
              <a:chExt cx="2417339" cy="809132"/>
            </a:xfrm>
          </p:grpSpPr>
          <p:sp>
            <p:nvSpPr>
              <p:cNvPr id="49" name="Rectangle 27">
                <a:extLst>
                  <a:ext uri="{FF2B5EF4-FFF2-40B4-BE49-F238E27FC236}">
                    <a16:creationId xmlns:a16="http://schemas.microsoft.com/office/drawing/2014/main" id="{14C6FCFD-B2E0-47F2-805E-03C8DDA71444}"/>
                  </a:ext>
                </a:extLst>
              </p:cNvPr>
              <p:cNvSpPr/>
              <p:nvPr/>
            </p:nvSpPr>
            <p:spPr>
              <a:xfrm>
                <a:off x="9364507" y="5645499"/>
                <a:ext cx="2417339" cy="809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b="1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Pulmonology and Critical Care Medicine</a:t>
                </a: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endParaRPr kumimoji="1" lang="en-US" altLang="ko-KR" sz="1600" kern="110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36511" defTabSz="914377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66"/>
                  </a:buClr>
                  <a:defRPr/>
                </a:pP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Yoen-mok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 Oh, Sei Won Lee, </a:t>
                </a:r>
                <a:r>
                  <a:rPr kumimoji="1" lang="en-US" altLang="ko-KR" sz="1200" kern="1100" dirty="0" err="1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Jin</a:t>
                </a:r>
                <a:r>
                  <a:rPr kumimoji="1" lang="en-US" altLang="ko-KR" sz="1200" kern="11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-won Huh</a:t>
                </a:r>
              </a:p>
            </p:txBody>
          </p: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7013D556-B3F4-4C93-8A23-269552111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51" y="6096000"/>
                <a:ext cx="2327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52EB9827-3B91-4F06-9104-8914C1FFDA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82" y="292462"/>
            <a:ext cx="3193618" cy="8752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91C80F-4DA7-64C5-7CB6-B31D16F068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" t="2116" r="14092" b="1557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1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8772324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4B5676E-1E27-4EE5-ABC6-A7BA13B302B9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10988655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Previous zero-shot approach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fails to properly address the multi-labeled nature of medical image-report pairs.</a:t>
            </a:r>
          </a:p>
          <a:p>
            <a:pPr>
              <a:lnSpc>
                <a:spcPct val="130000"/>
              </a:lnSpc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88696B-9704-6C23-AF7E-20C254534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667" y="2464282"/>
            <a:ext cx="4743657" cy="372920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4310086-DAF7-E397-CA36-79E89FC52D58}"/>
              </a:ext>
            </a:extLst>
          </p:cNvPr>
          <p:cNvSpPr txBox="1">
            <a:spLocks/>
          </p:cNvSpPr>
          <p:nvPr/>
        </p:nvSpPr>
        <p:spPr>
          <a:xfrm>
            <a:off x="1072715" y="2261561"/>
            <a:ext cx="5999952" cy="41346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Their report must at least share the semantics of Lung Opacity and Edema – </a:t>
            </a:r>
            <a:r>
              <a:rPr lang="en-US" altLang="ko-KR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partial positive</a:t>
            </a:r>
          </a:p>
          <a:p>
            <a:pPr>
              <a:lnSpc>
                <a:spcPct val="100000"/>
              </a:lnSpc>
            </a:pPr>
            <a:endParaRPr lang="en-US" altLang="ko-KR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CheXzero : uses the vanilla contrastive learning, which regards partial positive pairs as completely negative pairs</a:t>
            </a:r>
          </a:p>
          <a:p>
            <a:pPr>
              <a:lnSpc>
                <a:spcPct val="13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MedCLIP : another zero-shot pathology classification study, partially addresses this issue but requires expert labels to do so</a:t>
            </a:r>
          </a:p>
        </p:txBody>
      </p:sp>
    </p:spTree>
    <p:extLst>
      <p:ext uri="{BB962C8B-B14F-4D97-AF65-F5344CB8AC3E}">
        <p14:creationId xmlns:p14="http://schemas.microsoft.com/office/powerpoint/2010/main" val="302374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8772324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Contribution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4B5676E-1E27-4EE5-ABC6-A7BA13B302B9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10433485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We propose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a new fine-tuning strategy for zero-shot pathology classification from unannotated X-ray images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four different CXR datasets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three different pre-trained models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, we show that the proposed method consistently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improve zero-shot pathology classification performance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that average AUROC increase 5.77%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Especially for the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CheXpert dataset, fine-tuning CLIP with our method sometimes outperformed board-certified radiologists marginally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 detecting five prominent disease with 0.619 vs 0.625 F1 scores and 0.530 vs 0.433 in MCC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8772324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4B5676E-1E27-4EE5-ABC6-A7BA13B302B9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10988655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Random text augmentation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Loss for relaxed image-text agreement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B5CE05-00E1-23D7-918E-F14540A2C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109" y="2549992"/>
            <a:ext cx="6549781" cy="419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8772324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Methods – Random text augmentation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4B5676E-1E27-4EE5-ABC6-A7BA13B302B9}"/>
              </a:ext>
            </a:extLst>
          </p:cNvPr>
          <p:cNvSpPr txBox="1">
            <a:spLocks/>
          </p:cNvSpPr>
          <p:nvPr/>
        </p:nvSpPr>
        <p:spPr>
          <a:xfrm>
            <a:off x="1072716" y="1244762"/>
            <a:ext cx="10988655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Medical reports 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consist of meaningful content for diagnosis, and most of the sentences are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short and formal</a:t>
            </a:r>
          </a:p>
          <a:p>
            <a:pPr lvl="1">
              <a:lnSpc>
                <a:spcPct val="150000"/>
              </a:lnSpc>
            </a:pP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text augmentation in the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token-level can be harmful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to keep the correct clinical meaning of reports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3B6E32-89BA-127F-35E9-851E536C9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859" y="2819400"/>
            <a:ext cx="6027701" cy="3963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E673284C-36F5-CA97-2A14-A1B5D1CC4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629" y="3429000"/>
                <a:ext cx="5999952" cy="2899183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 text augmentation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randomly sub-sample </a:t>
                </a:r>
                <a:r>
                  <a:rPr lang="en-US" altLang="ko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sentences from the report for every training epoch and feed them to the contrastive learning framework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suppose the number of sentences in the report is </a:t>
                </a:r>
                <a:r>
                  <a:rPr lang="en-US" altLang="ko-KR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image could match with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PrePr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sPre>
                    <m:r>
                      <a:rPr lang="en-US" altLang="ko-KR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positive samples</a:t>
                </a: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E673284C-36F5-CA97-2A14-A1B5D1CC4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9" y="3429000"/>
                <a:ext cx="5999952" cy="2899183"/>
              </a:xfrm>
              <a:prstGeom prst="rect">
                <a:avLst/>
              </a:prstGeom>
              <a:blipFill>
                <a:blip r:embed="rId5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71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7A2A5F-5284-4D52-0F6F-A05FA6D5B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74"/>
          <a:stretch/>
        </p:blipFill>
        <p:spPr>
          <a:xfrm>
            <a:off x="2651440" y="3231156"/>
            <a:ext cx="6889119" cy="355140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8772324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Methods – Random text augmentation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4B5676E-1E27-4EE5-ABC6-A7BA13B302B9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10411714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When using the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whole report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, negative pairs deterministically repel each other even if there is shareable information (a)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When using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random text augmentation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, an image can stochastically attract various positive texts while the chances to repel the negative text of the same pathology can decreased due to stochastic property (b)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7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E053E99-0625-576F-E1BA-D873D036921B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10411714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CLIP (InfoNCE loss)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v, u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are normalized vector from image and text encoders</a:t>
            </a:r>
          </a:p>
          <a:p>
            <a:pPr>
              <a:lnSpc>
                <a:spcPct val="150000"/>
              </a:lnSpc>
            </a:pP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is a positive pair,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is a function to calculate similarity between vectors</a:t>
            </a:r>
          </a:p>
          <a:p>
            <a:pPr>
              <a:lnSpc>
                <a:spcPct val="150000"/>
              </a:lnSpc>
            </a:pP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means learnable temperature, </a:t>
            </a:r>
            <a:r>
              <a:rPr lang="en-US" altLang="ko-KR" sz="1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is the mini-batch size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       means the InfoNCE loss from image to text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5" y="506761"/>
            <a:ext cx="9984751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Methods – Loss for relaxed image-text agreement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0372A4-85B3-509F-9912-1E78D2DFC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225" y="2070561"/>
            <a:ext cx="5190693" cy="9887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CFCA85-580B-6F46-AEDF-B4471E545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288" y="4060371"/>
            <a:ext cx="777307" cy="2895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CCEFA9-635B-C496-D27E-CE8B8964C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288" y="4638937"/>
            <a:ext cx="167655" cy="236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BC6CD18-0BD1-A6A8-EB8F-7C1D89519E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288" y="5168566"/>
            <a:ext cx="518205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04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F891E4-342F-434C-AE73-D3EB94537390}"/>
              </a:ext>
            </a:extLst>
          </p:cNvPr>
          <p:cNvCxnSpPr>
            <a:cxnSpLocks/>
          </p:cNvCxnSpPr>
          <p:nvPr/>
        </p:nvCxnSpPr>
        <p:spPr>
          <a:xfrm>
            <a:off x="1134533" y="1087275"/>
            <a:ext cx="988906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7D01C7-53AC-4096-974D-E91B6D71408E}"/>
              </a:ext>
            </a:extLst>
          </p:cNvPr>
          <p:cNvSpPr/>
          <p:nvPr/>
        </p:nvSpPr>
        <p:spPr>
          <a:xfrm>
            <a:off x="721687" y="506761"/>
            <a:ext cx="76695" cy="580514"/>
          </a:xfrm>
          <a:prstGeom prst="rect">
            <a:avLst/>
          </a:prstGeom>
          <a:solidFill>
            <a:srgbClr val="575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14BA84B-AA27-4AF8-9AEC-90BAF6419FAE}"/>
              </a:ext>
            </a:extLst>
          </p:cNvPr>
          <p:cNvSpPr txBox="1">
            <a:spLocks/>
          </p:cNvSpPr>
          <p:nvPr/>
        </p:nvSpPr>
        <p:spPr>
          <a:xfrm>
            <a:off x="1072716" y="506761"/>
            <a:ext cx="9889066" cy="64119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Methods – Loss for relaxed image-text agreement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4B5676E-1E27-4EE5-ABC6-A7BA13B302B9}"/>
              </a:ext>
            </a:extLst>
          </p:cNvPr>
          <p:cNvSpPr txBox="1">
            <a:spLocks/>
          </p:cNvSpPr>
          <p:nvPr/>
        </p:nvSpPr>
        <p:spPr>
          <a:xfrm>
            <a:off x="1072715" y="1244761"/>
            <a:ext cx="10411714" cy="5441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In the medical domain a report and image for different patients are likely to have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shareable information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about pathologies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If naively using the InfoNCE of CLIP method, it’s hard to share the information with other pairs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we cannot easily explore the additional positive sample which shares the same semantics without label information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BC26D90B-FD39-49A1-A374-3B95DCECB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924" y="172234"/>
            <a:ext cx="717923" cy="2738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1D5977-F684-3988-DB38-4C642FA7C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81" y="3871316"/>
            <a:ext cx="5815285" cy="2385977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9B371F4-0605-8B96-C33F-E7244804EF95}"/>
              </a:ext>
            </a:extLst>
          </p:cNvPr>
          <p:cNvSpPr txBox="1">
            <a:spLocks/>
          </p:cNvSpPr>
          <p:nvPr/>
        </p:nvSpPr>
        <p:spPr>
          <a:xfrm>
            <a:off x="6096000" y="3346045"/>
            <a:ext cx="5999952" cy="34365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         means cosine similarity between vectors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   is slope coefficient of Sigmoid function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                 is threshold from which similarity level we regard a pair as “positive”</a:t>
            </a:r>
          </a:p>
          <a:p>
            <a:pPr>
              <a:lnSpc>
                <a:spcPct val="150000"/>
              </a:lnSpc>
              <a:buFont typeface="맑은 고딕" panose="020B0503020000020004" pitchFamily="50" charset="-127"/>
              <a:buChar char="→"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 For a positive pair, this can make image-text agreement relaxed so that it makes room to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agree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ko-KR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different samples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768CE6-FF33-D635-CC74-8F7FEB013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65" y="3529832"/>
            <a:ext cx="571550" cy="228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3BEADD-21C1-4FD1-075E-F0418C2C7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002" y="4047930"/>
            <a:ext cx="198137" cy="2209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ACB534-5ABF-D3EB-EFCE-27B71F66E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355" y="4586738"/>
            <a:ext cx="1150720" cy="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3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35261</TotalTime>
  <Words>1251</Words>
  <Application>Microsoft Office PowerPoint</Application>
  <PresentationFormat>와이드스크린</PresentationFormat>
  <Paragraphs>155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Cambria Math</vt:lpstr>
      <vt:lpstr>Office 테마</vt:lpstr>
      <vt:lpstr>Significantly Improving Zero-Shot X-ray Pathology Classification  via Fine-tuning Pre-trained Image-Text Encoders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medicalart@ajou.ac.kr</dc:creator>
  <cp:lastModifiedBy>김지영</cp:lastModifiedBy>
  <cp:revision>386</cp:revision>
  <dcterms:created xsi:type="dcterms:W3CDTF">2019-11-01T10:49:08Z</dcterms:created>
  <dcterms:modified xsi:type="dcterms:W3CDTF">2023-03-24T05:04:43Z</dcterms:modified>
</cp:coreProperties>
</file>